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5" r:id="rId3"/>
    <p:sldId id="277" r:id="rId4"/>
    <p:sldId id="278" r:id="rId5"/>
    <p:sldId id="265" r:id="rId6"/>
    <p:sldId id="27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normAutofit/>
          </a:bodyPr>
          <a:lstStyle/>
          <a:p>
            <a:r>
              <a:rPr lang="en-US" dirty="0"/>
              <a:t>Spark Interview Questions</a:t>
            </a:r>
            <a:br>
              <a:rPr lang="en-US" dirty="0"/>
            </a:br>
            <a:r>
              <a:rPr lang="en-US" sz="3600" dirty="0"/>
              <a:t>Different Modes in Apache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429000"/>
            <a:ext cx="4460240" cy="2387600"/>
          </a:xfrm>
          <a:prstGeom prst="rect">
            <a:avLst/>
          </a:prstGeom>
        </p:spPr>
      </p:pic>
      <p:pic>
        <p:nvPicPr>
          <p:cNvPr id="7" name="Audio 6">
            <a:hlinkClick r:id="" action="ppaction://media"/>
            <a:extLst>
              <a:ext uri="{FF2B5EF4-FFF2-40B4-BE49-F238E27FC236}">
                <a16:creationId xmlns:a16="http://schemas.microsoft.com/office/drawing/2014/main" id="{64E343DA-1A80-4A28-9565-3E80E0AF7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3203"/>
    </mc:Choice>
    <mc:Fallback>
      <p:transition spd="slow" advTm="13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Deploy Modes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476875"/>
          </a:xfrm>
        </p:spPr>
        <p:txBody>
          <a:bodyPr>
            <a:normAutofit fontScale="92500" lnSpcReduction="20000"/>
          </a:bodyPr>
          <a:lstStyle/>
          <a:p>
            <a:pPr lvl="1"/>
            <a:r>
              <a:rPr lang="en-US" dirty="0"/>
              <a:t>Whenever the spark application is executed on the cluster, there comes the concept of the deployment modes, job submit script gives you an option to define deploy mode.</a:t>
            </a:r>
          </a:p>
          <a:p>
            <a:pPr marL="457200" lvl="1" indent="0">
              <a:buNone/>
            </a:pPr>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lvl="1"/>
            <a:endParaRPr lang="en-US" dirty="0"/>
          </a:p>
          <a:p>
            <a:pPr lvl="1"/>
            <a:endParaRPr lang="en-US" dirty="0"/>
          </a:p>
          <a:p>
            <a:pPr lvl="1"/>
            <a:r>
              <a:rPr lang="en-US" dirty="0"/>
              <a:t>Deployment Modes on the cluster in spark specifies where </a:t>
            </a:r>
            <a:r>
              <a:rPr lang="en-US" dirty="0">
                <a:highlight>
                  <a:srgbClr val="FFFF00"/>
                </a:highlight>
              </a:rPr>
              <a:t>exactly the driver program will run.</a:t>
            </a:r>
          </a:p>
          <a:p>
            <a:pPr lvl="1"/>
            <a:endParaRPr lang="en-US" dirty="0"/>
          </a:p>
          <a:p>
            <a:pPr lvl="1"/>
            <a:r>
              <a:rPr lang="en-US" dirty="0"/>
              <a:t>Based on this, There are two kinds of deployment modes:</a:t>
            </a:r>
          </a:p>
          <a:p>
            <a:pPr marL="457200" lvl="1" indent="0">
              <a:buNone/>
            </a:pPr>
            <a:endParaRPr lang="en-US" dirty="0"/>
          </a:p>
          <a:p>
            <a:pPr lvl="2"/>
            <a:r>
              <a:rPr lang="en-US" sz="2400" dirty="0"/>
              <a:t>Spark cluster mode : driver program runs on the worker node inside the cluster.</a:t>
            </a:r>
          </a:p>
          <a:p>
            <a:pPr lvl="2"/>
            <a:r>
              <a:rPr lang="en-US" sz="2400" dirty="0"/>
              <a:t>Spark Client Mode : driver program runs on the external client.</a:t>
            </a:r>
          </a:p>
        </p:txBody>
      </p:sp>
      <p:pic>
        <p:nvPicPr>
          <p:cNvPr id="9" name="Picture 8">
            <a:extLst>
              <a:ext uri="{FF2B5EF4-FFF2-40B4-BE49-F238E27FC236}">
                <a16:creationId xmlns:a16="http://schemas.microsoft.com/office/drawing/2014/main" id="{2533127A-EAA4-4259-B131-F9CA94AD7EA8}"/>
              </a:ext>
            </a:extLst>
          </p:cNvPr>
          <p:cNvPicPr>
            <a:picLocks noChangeAspect="1"/>
          </p:cNvPicPr>
          <p:nvPr/>
        </p:nvPicPr>
        <p:blipFill>
          <a:blip r:embed="rId4"/>
          <a:stretch>
            <a:fillRect/>
          </a:stretch>
        </p:blipFill>
        <p:spPr>
          <a:xfrm>
            <a:off x="1225867" y="1752600"/>
            <a:ext cx="4555173" cy="2341880"/>
          </a:xfrm>
          <a:prstGeom prst="rect">
            <a:avLst/>
          </a:prstGeom>
        </p:spPr>
      </p:pic>
      <p:pic>
        <p:nvPicPr>
          <p:cNvPr id="10" name="Audio 9">
            <a:hlinkClick r:id="" action="ppaction://media"/>
            <a:extLst>
              <a:ext uri="{FF2B5EF4-FFF2-40B4-BE49-F238E27FC236}">
                <a16:creationId xmlns:a16="http://schemas.microsoft.com/office/drawing/2014/main" id="{38C16D32-B753-45E1-9F85-14ADD7B9F3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99089167"/>
      </p:ext>
    </p:extLst>
  </p:cSld>
  <p:clrMapOvr>
    <a:masterClrMapping/>
  </p:clrMapOvr>
  <mc:AlternateContent xmlns:mc="http://schemas.openxmlformats.org/markup-compatibility/2006">
    <mc:Choice xmlns:p14="http://schemas.microsoft.com/office/powerpoint/2010/main" Requires="p14">
      <p:transition spd="slow" p14:dur="2000" advTm="125967"/>
    </mc:Choice>
    <mc:Fallback>
      <p:transition spd="slow" advTm="12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348EC8A-2CAF-4BC7-BF71-BC9730CC5F2A}"/>
              </a:ext>
            </a:extLst>
          </p:cNvPr>
          <p:cNvSpPr/>
          <p:nvPr/>
        </p:nvSpPr>
        <p:spPr>
          <a:xfrm>
            <a:off x="4004310" y="3657601"/>
            <a:ext cx="7655560" cy="3251197"/>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r>
              <a:rPr lang="en-US" sz="2400" dirty="0">
                <a:solidFill>
                  <a:schemeClr val="accent1">
                    <a:lumMod val="50000"/>
                  </a:schemeClr>
                </a:solidFill>
              </a:rPr>
              <a:t>Spark Cluster</a:t>
            </a: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Client Mode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sz="2200" dirty="0"/>
              <a:t>Here, in the client mode “driver”  component of spark job will run on the machine from which job is submitted. </a:t>
            </a:r>
          </a:p>
          <a:p>
            <a:pPr fontAlgn="base"/>
            <a:r>
              <a:rPr lang="en-US" sz="2200" dirty="0"/>
              <a:t>Performance :</a:t>
            </a:r>
          </a:p>
          <a:p>
            <a:pPr lvl="1" fontAlgn="base"/>
            <a:r>
              <a:rPr lang="en-US" sz="2200" dirty="0"/>
              <a:t>Network Overhead – As data needs to be moved between the Driver and the Worker nodes across the network between the submitting machine(driver machine) and the cluster, depending on the network latency there would be performance penalty.</a:t>
            </a:r>
          </a:p>
          <a:p>
            <a:pPr lvl="1" fontAlgn="base"/>
            <a:endParaRPr lang="en-US" sz="2200" dirty="0"/>
          </a:p>
          <a:p>
            <a:pPr lvl="1" fontAlgn="base"/>
            <a:r>
              <a:rPr lang="en-US" sz="2200" dirty="0"/>
              <a:t>Issues of disconnection, leading to job failure.</a:t>
            </a:r>
          </a:p>
          <a:p>
            <a:pPr marL="457200" lvl="1" indent="0" fontAlgn="base">
              <a:buNone/>
            </a:pPr>
            <a:endParaRPr lang="en-US" sz="2200" dirty="0"/>
          </a:p>
          <a:p>
            <a:pPr fontAlgn="base"/>
            <a:endParaRPr lang="en-US" sz="2200" dirty="0"/>
          </a:p>
          <a:p>
            <a:pPr marL="0" indent="0" fontAlgn="base">
              <a:buNone/>
            </a:pPr>
            <a:endParaRPr lang="en-US" sz="2200" dirty="0"/>
          </a:p>
        </p:txBody>
      </p:sp>
      <p:sp>
        <p:nvSpPr>
          <p:cNvPr id="6" name="Rectangle: Rounded Corners 5">
            <a:extLst>
              <a:ext uri="{FF2B5EF4-FFF2-40B4-BE49-F238E27FC236}">
                <a16:creationId xmlns:a16="http://schemas.microsoft.com/office/drawing/2014/main" id="{9772FA92-5A51-411B-B557-406FAC08AA96}"/>
              </a:ext>
            </a:extLst>
          </p:cNvPr>
          <p:cNvSpPr/>
          <p:nvPr/>
        </p:nvSpPr>
        <p:spPr>
          <a:xfrm>
            <a:off x="1371600" y="4846320"/>
            <a:ext cx="1656080" cy="1351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Submitting Machine</a:t>
            </a:r>
          </a:p>
          <a:p>
            <a:pPr algn="ctr"/>
            <a:endParaRPr lang="en-US" dirty="0"/>
          </a:p>
        </p:txBody>
      </p:sp>
      <p:sp>
        <p:nvSpPr>
          <p:cNvPr id="7" name="Rectangle: Rounded Corners 6">
            <a:extLst>
              <a:ext uri="{FF2B5EF4-FFF2-40B4-BE49-F238E27FC236}">
                <a16:creationId xmlns:a16="http://schemas.microsoft.com/office/drawing/2014/main" id="{7A3C55D8-A958-425C-B14D-034E106AD140}"/>
              </a:ext>
            </a:extLst>
          </p:cNvPr>
          <p:cNvSpPr/>
          <p:nvPr/>
        </p:nvSpPr>
        <p:spPr>
          <a:xfrm>
            <a:off x="8646160" y="45415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829059C-43D8-406D-947E-2B2E43D51AEC}"/>
              </a:ext>
            </a:extLst>
          </p:cNvPr>
          <p:cNvSpPr/>
          <p:nvPr/>
        </p:nvSpPr>
        <p:spPr>
          <a:xfrm>
            <a:off x="4828540" y="4775200"/>
            <a:ext cx="1656080" cy="1351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manager Container</a:t>
            </a:r>
          </a:p>
        </p:txBody>
      </p:sp>
      <p:sp>
        <p:nvSpPr>
          <p:cNvPr id="9" name="Rectangle: Rounded Corners 8">
            <a:extLst>
              <a:ext uri="{FF2B5EF4-FFF2-40B4-BE49-F238E27FC236}">
                <a16:creationId xmlns:a16="http://schemas.microsoft.com/office/drawing/2014/main" id="{9BA7DB9D-6F89-4588-8E1E-D7FBB6EAA780}"/>
              </a:ext>
            </a:extLst>
          </p:cNvPr>
          <p:cNvSpPr/>
          <p:nvPr/>
        </p:nvSpPr>
        <p:spPr>
          <a:xfrm>
            <a:off x="8798560" y="45415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7FC9E9B-1A86-4564-804B-C23D72E702F0}"/>
              </a:ext>
            </a:extLst>
          </p:cNvPr>
          <p:cNvSpPr/>
          <p:nvPr/>
        </p:nvSpPr>
        <p:spPr>
          <a:xfrm>
            <a:off x="8950960" y="48463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8AC9EED-FB4F-4E81-B3F5-E6B862D7A853}"/>
              </a:ext>
            </a:extLst>
          </p:cNvPr>
          <p:cNvSpPr/>
          <p:nvPr/>
        </p:nvSpPr>
        <p:spPr>
          <a:xfrm>
            <a:off x="9103360" y="48463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6F53B9D-1DD3-4985-A35C-EE0A81C7F3C9}"/>
              </a:ext>
            </a:extLst>
          </p:cNvPr>
          <p:cNvSpPr/>
          <p:nvPr/>
        </p:nvSpPr>
        <p:spPr>
          <a:xfrm>
            <a:off x="9255760" y="511048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Cluster</a:t>
            </a:r>
          </a:p>
        </p:txBody>
      </p:sp>
      <p:cxnSp>
        <p:nvCxnSpPr>
          <p:cNvPr id="14" name="Straight Arrow Connector 13">
            <a:extLst>
              <a:ext uri="{FF2B5EF4-FFF2-40B4-BE49-F238E27FC236}">
                <a16:creationId xmlns:a16="http://schemas.microsoft.com/office/drawing/2014/main" id="{B1AF28CE-2B9B-4088-B400-6AA7FE443D5B}"/>
              </a:ext>
            </a:extLst>
          </p:cNvPr>
          <p:cNvCxnSpPr>
            <a:cxnSpLocks/>
            <a:stCxn id="6" idx="3"/>
            <a:endCxn id="8" idx="1"/>
          </p:cNvCxnSpPr>
          <p:nvPr/>
        </p:nvCxnSpPr>
        <p:spPr>
          <a:xfrm flipV="1">
            <a:off x="3027680" y="5450840"/>
            <a:ext cx="1800860" cy="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155DED-153C-4BAC-BE49-1A27DA2A0D15}"/>
              </a:ext>
            </a:extLst>
          </p:cNvPr>
          <p:cNvCxnSpPr>
            <a:cxnSpLocks/>
            <a:stCxn id="8" idx="3"/>
          </p:cNvCxnSpPr>
          <p:nvPr/>
        </p:nvCxnSpPr>
        <p:spPr>
          <a:xfrm flipV="1">
            <a:off x="6484620" y="5394960"/>
            <a:ext cx="2313940" cy="5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8031F0-57A7-4FDD-A3A2-B2301D42B6BE}"/>
              </a:ext>
            </a:extLst>
          </p:cNvPr>
          <p:cNvSpPr txBox="1"/>
          <p:nvPr/>
        </p:nvSpPr>
        <p:spPr>
          <a:xfrm>
            <a:off x="1677670" y="5770880"/>
            <a:ext cx="1432560" cy="523220"/>
          </a:xfrm>
          <a:prstGeom prst="rect">
            <a:avLst/>
          </a:prstGeom>
          <a:noFill/>
        </p:spPr>
        <p:txBody>
          <a:bodyPr wrap="square" rtlCol="0">
            <a:spAutoFit/>
          </a:bodyPr>
          <a:lstStyle/>
          <a:p>
            <a:r>
              <a:rPr lang="en-US" sz="2800" dirty="0">
                <a:highlight>
                  <a:srgbClr val="FFFF00"/>
                </a:highlight>
              </a:rPr>
              <a:t>Driver</a:t>
            </a:r>
          </a:p>
        </p:txBody>
      </p:sp>
      <p:pic>
        <p:nvPicPr>
          <p:cNvPr id="23" name="Audio 22">
            <a:hlinkClick r:id="" action="ppaction://media"/>
            <a:extLst>
              <a:ext uri="{FF2B5EF4-FFF2-40B4-BE49-F238E27FC236}">
                <a16:creationId xmlns:a16="http://schemas.microsoft.com/office/drawing/2014/main" id="{7C9B9DD8-2F9F-43AA-854C-FD2FFAA79D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73196437"/>
      </p:ext>
    </p:extLst>
  </p:cSld>
  <p:clrMapOvr>
    <a:masterClrMapping/>
  </p:clrMapOvr>
  <mc:AlternateContent xmlns:mc="http://schemas.openxmlformats.org/markup-compatibility/2006">
    <mc:Choice xmlns:p14="http://schemas.microsoft.com/office/powerpoint/2010/main" Requires="p14">
      <p:transition spd="slow" p14:dur="2000" advTm="127221"/>
    </mc:Choice>
    <mc:Fallback>
      <p:transition spd="slow" advTm="127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080C199D-B7D2-4835-9E65-F2989123B910}"/>
              </a:ext>
            </a:extLst>
          </p:cNvPr>
          <p:cNvSpPr/>
          <p:nvPr/>
        </p:nvSpPr>
        <p:spPr>
          <a:xfrm>
            <a:off x="3698240" y="2052320"/>
            <a:ext cx="7655560" cy="3251197"/>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endParaRPr lang="en-US" sz="2400" dirty="0">
              <a:solidFill>
                <a:schemeClr val="accent1">
                  <a:lumMod val="50000"/>
                </a:schemeClr>
              </a:solidFill>
            </a:endParaRPr>
          </a:p>
          <a:p>
            <a:pPr algn="ctr"/>
            <a:r>
              <a:rPr lang="en-US" sz="2400" dirty="0">
                <a:solidFill>
                  <a:schemeClr val="accent1">
                    <a:lumMod val="50000"/>
                  </a:schemeClr>
                </a:solidFill>
              </a:rPr>
              <a:t>Spark Cluster</a:t>
            </a: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Deploy Modes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Here, in this mode the Driver program would be launched inside the spark cluster itself, on any of the available node in the cluster.</a:t>
            </a:r>
          </a:p>
          <a:p>
            <a:pPr marL="0" indent="0" fontAlgn="base">
              <a:buNone/>
            </a:pPr>
            <a:endParaRPr lang="en-US" b="1" dirty="0"/>
          </a:p>
          <a:p>
            <a:pPr marL="457200" lvl="1" indent="0">
              <a:buNone/>
            </a:pPr>
            <a:endParaRPr lang="en-US" sz="2400" dirty="0"/>
          </a:p>
        </p:txBody>
      </p:sp>
      <p:sp>
        <p:nvSpPr>
          <p:cNvPr id="6" name="Rectangle: Rounded Corners 5">
            <a:extLst>
              <a:ext uri="{FF2B5EF4-FFF2-40B4-BE49-F238E27FC236}">
                <a16:creationId xmlns:a16="http://schemas.microsoft.com/office/drawing/2014/main" id="{068AFCA7-6483-40A1-9CD8-07604BF11003}"/>
              </a:ext>
            </a:extLst>
          </p:cNvPr>
          <p:cNvSpPr/>
          <p:nvPr/>
        </p:nvSpPr>
        <p:spPr>
          <a:xfrm>
            <a:off x="1381760" y="2763520"/>
            <a:ext cx="1656080" cy="1351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Submitting Machine</a:t>
            </a:r>
          </a:p>
          <a:p>
            <a:pPr algn="ctr"/>
            <a:endParaRPr lang="en-US" dirty="0"/>
          </a:p>
        </p:txBody>
      </p:sp>
      <p:sp>
        <p:nvSpPr>
          <p:cNvPr id="7" name="Rectangle: Rounded Corners 6">
            <a:extLst>
              <a:ext uri="{FF2B5EF4-FFF2-40B4-BE49-F238E27FC236}">
                <a16:creationId xmlns:a16="http://schemas.microsoft.com/office/drawing/2014/main" id="{688605D2-8FA8-42E2-A9B8-08B5E6120F68}"/>
              </a:ext>
            </a:extLst>
          </p:cNvPr>
          <p:cNvSpPr/>
          <p:nvPr/>
        </p:nvSpPr>
        <p:spPr>
          <a:xfrm>
            <a:off x="8453120" y="25095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91192D7-4EE8-4026-B96E-602FA3749479}"/>
              </a:ext>
            </a:extLst>
          </p:cNvPr>
          <p:cNvSpPr/>
          <p:nvPr/>
        </p:nvSpPr>
        <p:spPr>
          <a:xfrm>
            <a:off x="4635500" y="2763520"/>
            <a:ext cx="1656080" cy="1351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manager Container</a:t>
            </a:r>
          </a:p>
        </p:txBody>
      </p:sp>
      <p:sp>
        <p:nvSpPr>
          <p:cNvPr id="9" name="Rectangle: Rounded Corners 8">
            <a:extLst>
              <a:ext uri="{FF2B5EF4-FFF2-40B4-BE49-F238E27FC236}">
                <a16:creationId xmlns:a16="http://schemas.microsoft.com/office/drawing/2014/main" id="{6F03B18C-6320-43E4-8DD8-B963C95488D9}"/>
              </a:ext>
            </a:extLst>
          </p:cNvPr>
          <p:cNvSpPr/>
          <p:nvPr/>
        </p:nvSpPr>
        <p:spPr>
          <a:xfrm>
            <a:off x="8605520" y="26619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67E4937-CA12-48DB-B0A8-7E12B781033C}"/>
              </a:ext>
            </a:extLst>
          </p:cNvPr>
          <p:cNvSpPr/>
          <p:nvPr/>
        </p:nvSpPr>
        <p:spPr>
          <a:xfrm>
            <a:off x="8757920" y="28143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7BDF9C7-03D5-42DC-879A-908B4A5E1AE7}"/>
              </a:ext>
            </a:extLst>
          </p:cNvPr>
          <p:cNvSpPr/>
          <p:nvPr/>
        </p:nvSpPr>
        <p:spPr>
          <a:xfrm>
            <a:off x="8910320" y="29667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8BD8A4C-7D34-46D6-BE05-D2AC06B7C90A}"/>
              </a:ext>
            </a:extLst>
          </p:cNvPr>
          <p:cNvSpPr/>
          <p:nvPr/>
        </p:nvSpPr>
        <p:spPr>
          <a:xfrm>
            <a:off x="9062720" y="3119120"/>
            <a:ext cx="1656080"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Nodes </a:t>
            </a:r>
          </a:p>
        </p:txBody>
      </p:sp>
      <p:cxnSp>
        <p:nvCxnSpPr>
          <p:cNvPr id="13" name="Straight Arrow Connector 12">
            <a:extLst>
              <a:ext uri="{FF2B5EF4-FFF2-40B4-BE49-F238E27FC236}">
                <a16:creationId xmlns:a16="http://schemas.microsoft.com/office/drawing/2014/main" id="{FFB1B153-DEF2-4EC8-9DCB-75190937B198}"/>
              </a:ext>
            </a:extLst>
          </p:cNvPr>
          <p:cNvCxnSpPr>
            <a:cxnSpLocks/>
            <a:stCxn id="6" idx="3"/>
            <a:endCxn id="8" idx="1"/>
          </p:cNvCxnSpPr>
          <p:nvPr/>
        </p:nvCxnSpPr>
        <p:spPr>
          <a:xfrm>
            <a:off x="3037840" y="3439160"/>
            <a:ext cx="1597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BE0196-48DB-4541-8283-6E6BA3E356E1}"/>
              </a:ext>
            </a:extLst>
          </p:cNvPr>
          <p:cNvCxnSpPr>
            <a:cxnSpLocks/>
            <a:stCxn id="8" idx="3"/>
          </p:cNvCxnSpPr>
          <p:nvPr/>
        </p:nvCxnSpPr>
        <p:spPr>
          <a:xfrm flipV="1">
            <a:off x="6291580" y="3383280"/>
            <a:ext cx="2313940" cy="5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1BB026-6F66-4EE7-9E78-1449FEEF0B01}"/>
              </a:ext>
            </a:extLst>
          </p:cNvPr>
          <p:cNvSpPr txBox="1"/>
          <p:nvPr/>
        </p:nvSpPr>
        <p:spPr>
          <a:xfrm>
            <a:off x="5011420" y="3784620"/>
            <a:ext cx="1432560" cy="523220"/>
          </a:xfrm>
          <a:prstGeom prst="rect">
            <a:avLst/>
          </a:prstGeom>
          <a:noFill/>
        </p:spPr>
        <p:txBody>
          <a:bodyPr wrap="square" rtlCol="0">
            <a:spAutoFit/>
          </a:bodyPr>
          <a:lstStyle/>
          <a:p>
            <a:r>
              <a:rPr lang="en-US" sz="2800" dirty="0">
                <a:highlight>
                  <a:srgbClr val="FFFF00"/>
                </a:highlight>
              </a:rPr>
              <a:t>Driver</a:t>
            </a:r>
          </a:p>
        </p:txBody>
      </p:sp>
      <p:pic>
        <p:nvPicPr>
          <p:cNvPr id="17" name="Audio 16">
            <a:hlinkClick r:id="" action="ppaction://media"/>
            <a:extLst>
              <a:ext uri="{FF2B5EF4-FFF2-40B4-BE49-F238E27FC236}">
                <a16:creationId xmlns:a16="http://schemas.microsoft.com/office/drawing/2014/main" id="{44150048-51DC-45AC-A12E-D4110EA7D4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41226480"/>
      </p:ext>
    </p:extLst>
  </p:cSld>
  <p:clrMapOvr>
    <a:masterClrMapping/>
  </p:clrMapOvr>
  <mc:AlternateContent xmlns:mc="http://schemas.openxmlformats.org/markup-compatibility/2006">
    <mc:Choice xmlns:p14="http://schemas.microsoft.com/office/powerpoint/2010/main" Requires="p14">
      <p:transition spd="slow" p14:dur="2000" advTm="27779"/>
    </mc:Choice>
    <mc:Fallback>
      <p:transition spd="slow" advTm="27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Deploy Modes In Spark</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fontAlgn="base">
              <a:buNone/>
            </a:pPr>
            <a:r>
              <a:rPr lang="en-US" b="1" dirty="0"/>
              <a:t>Benefits :</a:t>
            </a:r>
          </a:p>
          <a:p>
            <a:pPr fontAlgn="base"/>
            <a:r>
              <a:rPr lang="en-US" dirty="0"/>
              <a:t>As in this mode driver program run with in the cluster ,this reduces the data movement overhead between the submitting machine and the cluster.</a:t>
            </a:r>
          </a:p>
          <a:p>
            <a:pPr fontAlgn="base"/>
            <a:endParaRPr lang="en-US" dirty="0"/>
          </a:p>
          <a:p>
            <a:pPr fontAlgn="base"/>
            <a:r>
              <a:rPr lang="en-US" dirty="0"/>
              <a:t>In this spark mode, the chance of network disconnection between driver and spark infrastructure  reduces. as they reside in the same infrastructure(cluster), It highly reduces the chance of job failure.</a:t>
            </a:r>
          </a:p>
        </p:txBody>
      </p:sp>
      <p:pic>
        <p:nvPicPr>
          <p:cNvPr id="6" name="Audio 5">
            <a:hlinkClick r:id="" action="ppaction://media"/>
            <a:extLst>
              <a:ext uri="{FF2B5EF4-FFF2-40B4-BE49-F238E27FC236}">
                <a16:creationId xmlns:a16="http://schemas.microsoft.com/office/drawing/2014/main" id="{8842DAD8-52A3-4EED-8B86-9B535A01E7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40384"/>
    </mc:Choice>
    <mc:Fallback>
      <p:transition spd="slow" advTm="40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Deploy Modes In Spark</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fontAlgn="base">
              <a:buNone/>
            </a:pPr>
            <a:endParaRPr lang="en-US" b="1" dirty="0"/>
          </a:p>
          <a:p>
            <a:pPr marL="0" indent="0" fontAlgn="base">
              <a:buNone/>
            </a:pPr>
            <a:endParaRPr lang="en-US" b="1" dirty="0"/>
          </a:p>
          <a:p>
            <a:pPr marL="0" indent="0" fontAlgn="base">
              <a:buNone/>
            </a:pPr>
            <a:endParaRPr lang="en-US" b="1" dirty="0"/>
          </a:p>
          <a:p>
            <a:pPr marL="0" indent="0" fontAlgn="base">
              <a:buNone/>
            </a:pPr>
            <a:endParaRPr lang="en-US" b="1" dirty="0"/>
          </a:p>
          <a:p>
            <a:pPr marL="0" indent="0" fontAlgn="base">
              <a:buNone/>
            </a:pPr>
            <a:r>
              <a:rPr lang="en-US" b="1" dirty="0"/>
              <a:t>	Thanks for watching and do subscribe to the channel</a:t>
            </a:r>
            <a:endParaRPr lang="en-US" dirty="0"/>
          </a:p>
        </p:txBody>
      </p:sp>
      <p:pic>
        <p:nvPicPr>
          <p:cNvPr id="5" name="Audio 4">
            <a:hlinkClick r:id="" action="ppaction://media"/>
            <a:extLst>
              <a:ext uri="{FF2B5EF4-FFF2-40B4-BE49-F238E27FC236}">
                <a16:creationId xmlns:a16="http://schemas.microsoft.com/office/drawing/2014/main" id="{C34E2753-BC8D-40B3-A435-1D9E695075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78846125"/>
      </p:ext>
    </p:extLst>
  </p:cSld>
  <p:clrMapOvr>
    <a:masterClrMapping/>
  </p:clrMapOvr>
  <mc:AlternateContent xmlns:mc="http://schemas.openxmlformats.org/markup-compatibility/2006">
    <mc:Choice xmlns:p14="http://schemas.microsoft.com/office/powerpoint/2010/main" Requires="p14">
      <p:transition spd="slow" p14:dur="2000" advTm="3018"/>
    </mc:Choice>
    <mc:Fallback>
      <p:transition spd="slow" advTm="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255</Words>
  <Application>Microsoft Office PowerPoint</Application>
  <PresentationFormat>Widescreen</PresentationFormat>
  <Paragraphs>63</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Spark Interview Questions Different Modes in Apache Spark</vt:lpstr>
      <vt:lpstr>Deploy Modes In Spark</vt:lpstr>
      <vt:lpstr>Client Mode in Spark</vt:lpstr>
      <vt:lpstr>Cluster Deploy Modes In Spark</vt:lpstr>
      <vt:lpstr>Cluster Deploy Modes In Spark</vt:lpstr>
      <vt:lpstr>Cluster Deploy Modes In Spark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92</cp:revision>
  <dcterms:created xsi:type="dcterms:W3CDTF">2018-12-28T03:34:44Z</dcterms:created>
  <dcterms:modified xsi:type="dcterms:W3CDTF">2019-01-01T08:02:20Z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